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82" r:id="rId6"/>
    <p:sldId id="283" r:id="rId7"/>
    <p:sldId id="265" r:id="rId8"/>
    <p:sldId id="259" r:id="rId9"/>
    <p:sldId id="261" r:id="rId10"/>
    <p:sldId id="262" r:id="rId11"/>
    <p:sldId id="263" r:id="rId12"/>
    <p:sldId id="266" r:id="rId13"/>
    <p:sldId id="267" r:id="rId14"/>
    <p:sldId id="268" r:id="rId15"/>
    <p:sldId id="273" r:id="rId16"/>
    <p:sldId id="269" r:id="rId17"/>
    <p:sldId id="274" r:id="rId18"/>
    <p:sldId id="275" r:id="rId19"/>
    <p:sldId id="276" r:id="rId20"/>
    <p:sldId id="270"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322576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316456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24801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22445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103525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586BA7-12A5-4009-888C-EA267919535C}" type="datetimeFigureOut">
              <a:rPr lang="ru-RU" smtClean="0"/>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41145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586BA7-12A5-4009-888C-EA267919535C}" type="datetimeFigureOut">
              <a:rPr lang="ru-RU" smtClean="0"/>
              <a:t>07.05.2024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94230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586BA7-12A5-4009-888C-EA267919535C}" type="datetimeFigureOut">
              <a:rPr lang="ru-RU" smtClean="0"/>
              <a:t>07.05.2024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223971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586BA7-12A5-4009-888C-EA267919535C}" type="datetimeFigureOut">
              <a:rPr lang="ru-RU" smtClean="0"/>
              <a:t>07.05.2024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124502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586BA7-12A5-4009-888C-EA267919535C}" type="datetimeFigureOut">
              <a:rPr lang="ru-RU" smtClean="0"/>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304848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586BA7-12A5-4009-888C-EA267919535C}" type="datetimeFigureOut">
              <a:rPr lang="ru-RU" smtClean="0"/>
              <a:t>07.05.2024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BBD9B5-DB8B-4F81-9603-318D0529221E}" type="slidenum">
              <a:rPr lang="ru-RU" smtClean="0"/>
              <a:t>‹#›</a:t>
            </a:fld>
            <a:endParaRPr lang="ru-RU"/>
          </a:p>
        </p:txBody>
      </p:sp>
    </p:spTree>
    <p:extLst>
      <p:ext uri="{BB962C8B-B14F-4D97-AF65-F5344CB8AC3E}">
        <p14:creationId xmlns:p14="http://schemas.microsoft.com/office/powerpoint/2010/main" val="354641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86BA7-12A5-4009-888C-EA267919535C}" type="datetimeFigureOut">
              <a:rPr lang="ru-RU" smtClean="0"/>
              <a:t>07.05.2024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BD9B5-DB8B-4F81-9603-318D0529221E}" type="slidenum">
              <a:rPr lang="ru-RU" smtClean="0"/>
              <a:t>‹#›</a:t>
            </a:fld>
            <a:endParaRPr lang="ru-RU"/>
          </a:p>
        </p:txBody>
      </p:sp>
    </p:spTree>
    <p:extLst>
      <p:ext uri="{BB962C8B-B14F-4D97-AF65-F5344CB8AC3E}">
        <p14:creationId xmlns:p14="http://schemas.microsoft.com/office/powerpoint/2010/main" val="228809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1576" y="-585413"/>
            <a:ext cx="9144000" cy="2387600"/>
          </a:xfrm>
        </p:spPr>
        <p:txBody>
          <a:bodyPr/>
          <a:lstStyle/>
          <a:p>
            <a:r>
              <a:rPr lang="ru-RU" dirty="0" smtClean="0">
                <a:solidFill>
                  <a:srgbClr val="002060"/>
                </a:solidFill>
                <a:latin typeface="Times New Roman" panose="02020603050405020304" pitchFamily="18" charset="0"/>
                <a:cs typeface="Times New Roman" panose="02020603050405020304" pitchFamily="18" charset="0"/>
              </a:rPr>
              <a:t>КНЕМИДОКОПТОЗ</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27104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Патогенез</a:t>
            </a:r>
            <a:r>
              <a:rPr lang="ru-RU" dirty="0" smtClean="0"/>
              <a:t> </a:t>
            </a:r>
            <a:endParaRPr lang="ru-RU" dirty="0"/>
          </a:p>
        </p:txBody>
      </p:sp>
      <p:sp>
        <p:nvSpPr>
          <p:cNvPr id="3" name="Объект 2"/>
          <p:cNvSpPr>
            <a:spLocks noGrp="1"/>
          </p:cNvSpPr>
          <p:nvPr>
            <p:ph idx="1"/>
          </p:nvPr>
        </p:nvSpPr>
        <p:spPr/>
        <p:txBody>
          <a:bodyPr>
            <a:normAutofit fontScale="92500" lnSpcReduction="10000"/>
          </a:bodyPr>
          <a:lstStyle/>
          <a:p>
            <a:pPr marL="0" indent="538163" algn="just">
              <a:lnSpc>
                <a:spcPct val="11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Своим механическим и токсическим действием на организм клещи способствуют возникновению у птиц зуда, локального воспаления кожи и лап. Птицы интенсивно расклевывают пораженные участки тела, вследствие чего развивается гиперкератоз. На ногах появляются массивные трещины серо-белого цвета. В случае проникновения патогенных микроорганизмов развивается воспаление суставов и ноги утолщаются. Поскольку процесс образования корок происходит изнутри, мягкие ткани с течением времени сжимаются, что приводит к их атрофии и сухому некрозу, вследствие чего пальцы на ногах отпадают. Кожа воспаляется, перо и пух выпадают</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74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538163" algn="just">
              <a:lnSpc>
                <a:spcPct val="15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У попугая, зараженного этим недугом, кожа покрывается буграми, а чешуйки обносит белым налетом. Финальная стадия </a:t>
            </a:r>
            <a:r>
              <a:rPr lang="ru-RU" dirty="0" smtClean="0">
                <a:solidFill>
                  <a:srgbClr val="0070C0"/>
                </a:solidFill>
                <a:latin typeface="Times New Roman" panose="02020603050405020304" pitchFamily="18" charset="0"/>
                <a:cs typeface="Times New Roman" panose="02020603050405020304" pitchFamily="18" charset="0"/>
              </a:rPr>
              <a:t>заболевания </a:t>
            </a:r>
            <a:r>
              <a:rPr lang="ru-RU" dirty="0">
                <a:solidFill>
                  <a:srgbClr val="0070C0"/>
                </a:solidFill>
                <a:latin typeface="Times New Roman" panose="02020603050405020304" pitchFamily="18" charset="0"/>
                <a:cs typeface="Times New Roman" panose="02020603050405020304" pitchFamily="18" charset="0"/>
              </a:rPr>
              <a:t>может привести к воспалению суставов, а затем – к омертвлению фаланг на пальцах. Прогрессируя, недуг приводит к изменениям в структуре клюва, который деформируется и становится рыхлым. Особенно тяжелые случаи заканчиваются нарушением роста клюва, который обусловлен повреждением его рогового чехла, непосредственно в зоне роста</a:t>
            </a: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945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Симптомы болезни</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a:bodyPr>
          <a:lstStyle/>
          <a:p>
            <a:pPr marL="0" indent="538163" algn="just">
              <a:lnSpc>
                <a:spcPct val="15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Условно </a:t>
            </a:r>
            <a:r>
              <a:rPr lang="ru-RU" dirty="0">
                <a:solidFill>
                  <a:srgbClr val="0070C0"/>
                </a:solidFill>
                <a:latin typeface="Times New Roman" panose="02020603050405020304" pitchFamily="18" charset="0"/>
                <a:cs typeface="Times New Roman" panose="02020603050405020304" pitchFamily="18" charset="0"/>
              </a:rPr>
              <a:t>различают три стадии: бессимптомную (длится 3 </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5 мес.), ее устанавливают только </a:t>
            </a:r>
            <a:r>
              <a:rPr lang="ru-RU" dirty="0" err="1">
                <a:solidFill>
                  <a:srgbClr val="0070C0"/>
                </a:solidFill>
                <a:latin typeface="Times New Roman" panose="02020603050405020304" pitchFamily="18" charset="0"/>
                <a:cs typeface="Times New Roman" panose="02020603050405020304" pitchFamily="18" charset="0"/>
              </a:rPr>
              <a:t>акарологическим</a:t>
            </a:r>
            <a:r>
              <a:rPr lang="ru-RU" dirty="0">
                <a:solidFill>
                  <a:srgbClr val="0070C0"/>
                </a:solidFill>
                <a:latin typeface="Times New Roman" panose="02020603050405020304" pitchFamily="18" charset="0"/>
                <a:cs typeface="Times New Roman" panose="02020603050405020304" pitchFamily="18" charset="0"/>
              </a:rPr>
              <a:t> исследованием; папулезную (длится от 4 до 12 мес.), во время которой наблюдаются слущивание </a:t>
            </a:r>
            <a:r>
              <a:rPr lang="ru-RU" dirty="0" err="1">
                <a:solidFill>
                  <a:srgbClr val="0070C0"/>
                </a:solidFill>
                <a:latin typeface="Times New Roman" panose="02020603050405020304" pitchFamily="18" charset="0"/>
                <a:cs typeface="Times New Roman" panose="02020603050405020304" pitchFamily="18" charset="0"/>
              </a:rPr>
              <a:t>эпидермального</a:t>
            </a:r>
            <a:r>
              <a:rPr lang="ru-RU" dirty="0">
                <a:solidFill>
                  <a:srgbClr val="0070C0"/>
                </a:solidFill>
                <a:latin typeface="Times New Roman" panose="02020603050405020304" pitchFamily="18" charset="0"/>
                <a:cs typeface="Times New Roman" panose="02020603050405020304" pitchFamily="18" charset="0"/>
              </a:rPr>
              <a:t> слоя кожи, формирование узелков — папул, и крупозную, которая характеризуется потерей эластичности кожи, появлением трещин, из которых выделяется межтканевая жидкость, а также сухим некрозом ног</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13957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538163" algn="just">
              <a:lnSpc>
                <a:spcPct val="15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У кур лапы покрываются трещинами и чешуйками серого цвета, которые птица расклевывает до крови («чешуйчатая нога», или «известковая нога»). Наблюдаются хромота, искривление ног и когтей. С течением времени пальцы отпадают. При поражении тела птицы интенсивно выщипывают перо и пух («выщипывающий зуд»), яйценоскость их снижается, они худеют и погибают</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93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538163" algn="just">
              <a:lnSpc>
                <a:spcPct val="15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У волнистых, длиннохвостых попугаев и канареек наблюдается латентное течение болезни, которое характеризуется поражением клюва, головы, шеи, внутренней поверхности крыльев, ног. Зуд слабо выражен или отсутствует. При стрессовой ситуации (переохлаждение, перевозка, смена клетки, корма) болезнь быстро обостряется. Голова покрывается трещинами («чешуйчатая голова»), клюв и ноги искривляются и отпадают. Птицы худеют и гибнут</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30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70C0"/>
                </a:solidFill>
                <a:latin typeface="Times New Roman" panose="02020603050405020304" pitchFamily="18" charset="0"/>
                <a:cs typeface="Times New Roman" panose="02020603050405020304" pitchFamily="18" charset="0"/>
              </a:rPr>
              <a:t>Стадии течения болезни</a:t>
            </a:r>
            <a:r>
              <a:rPr lang="ru-RU" dirty="0" smtClean="0"/>
              <a:t/>
            </a:r>
            <a:br>
              <a:rPr lang="ru-RU" dirty="0" smtClean="0"/>
            </a:br>
            <a:endParaRPr lang="ru-RU" dirty="0"/>
          </a:p>
        </p:txBody>
      </p:sp>
      <p:sp>
        <p:nvSpPr>
          <p:cNvPr id="3" name="Объект 2"/>
          <p:cNvSpPr>
            <a:spLocks noGrp="1"/>
          </p:cNvSpPr>
          <p:nvPr>
            <p:ph idx="1"/>
          </p:nvPr>
        </p:nvSpPr>
        <p:spPr>
          <a:xfrm>
            <a:off x="838200" y="1290918"/>
            <a:ext cx="10515600" cy="5170842"/>
          </a:xfrm>
        </p:spPr>
        <p:txBody>
          <a:bodyPr>
            <a:normAutofit fontScale="85000" lnSpcReduction="10000"/>
          </a:bodyPr>
          <a:lstStyle/>
          <a:p>
            <a:pPr marL="0" indent="0" algn="just">
              <a:lnSpc>
                <a:spcPct val="120000"/>
              </a:lnSpc>
              <a:spcBef>
                <a:spcPts val="0"/>
              </a:spcBef>
              <a:buNone/>
            </a:pPr>
            <a:r>
              <a:rPr lang="ru-RU" b="1" dirty="0">
                <a:solidFill>
                  <a:srgbClr val="0070C0"/>
                </a:solidFill>
                <a:latin typeface="Times New Roman" panose="02020603050405020304" pitchFamily="18" charset="0"/>
                <a:cs typeface="Times New Roman" panose="02020603050405020304" pitchFamily="18" charset="0"/>
              </a:rPr>
              <a:t>1</a:t>
            </a:r>
            <a:r>
              <a:rPr lang="ru-RU" b="1"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Здесь симптомы плохо различимы, но у птицы может снижаться иммунитет; </a:t>
            </a:r>
            <a:endParaRPr lang="ru-RU"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b="1" dirty="0">
                <a:solidFill>
                  <a:srgbClr val="0070C0"/>
                </a:solidFill>
                <a:latin typeface="Times New Roman" panose="02020603050405020304" pitchFamily="18" charset="0"/>
                <a:cs typeface="Times New Roman" panose="02020603050405020304" pitchFamily="18" charset="0"/>
              </a:rPr>
              <a:t>2</a:t>
            </a:r>
            <a:r>
              <a:rPr lang="ru-RU" b="1"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В этот момент у больной особи начинают проявляться характерные симптомы. Именно на этой стадии проводят лечение заболевания. В это время активность клещей приводит к появлению видимых изменений, как то: наросты, локализующиеся в уголках клюва, на конечностях или </a:t>
            </a:r>
            <a:r>
              <a:rPr lang="ru-RU" dirty="0" err="1">
                <a:solidFill>
                  <a:srgbClr val="0070C0"/>
                </a:solidFill>
                <a:latin typeface="Times New Roman" panose="02020603050405020304" pitchFamily="18" charset="0"/>
                <a:cs typeface="Times New Roman" panose="02020603050405020304" pitchFamily="18" charset="0"/>
              </a:rPr>
              <a:t>восковице</a:t>
            </a:r>
            <a:r>
              <a:rPr lang="ru-RU"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ru-RU" b="1" dirty="0" smtClean="0">
                <a:solidFill>
                  <a:srgbClr val="0070C0"/>
                </a:solidFill>
                <a:latin typeface="Times New Roman" panose="02020603050405020304" pitchFamily="18" charset="0"/>
                <a:cs typeface="Times New Roman" panose="02020603050405020304" pitchFamily="18" charset="0"/>
              </a:rPr>
              <a:t>3. </a:t>
            </a:r>
            <a:r>
              <a:rPr lang="ru-RU" dirty="0" smtClean="0">
                <a:solidFill>
                  <a:srgbClr val="0070C0"/>
                </a:solidFill>
                <a:latin typeface="Times New Roman" panose="02020603050405020304" pitchFamily="18" charset="0"/>
                <a:cs typeface="Times New Roman" panose="02020603050405020304" pitchFamily="18" charset="0"/>
              </a:rPr>
              <a:t>Приводит </a:t>
            </a:r>
            <a:r>
              <a:rPr lang="ru-RU" dirty="0">
                <a:solidFill>
                  <a:srgbClr val="0070C0"/>
                </a:solidFill>
                <a:latin typeface="Times New Roman" panose="02020603050405020304" pitchFamily="18" charset="0"/>
                <a:cs typeface="Times New Roman" panose="02020603050405020304" pitchFamily="18" charset="0"/>
              </a:rPr>
              <a:t>к резкому ухудшению здоровья птицы, а симптоматика заболевания видна невооруженным глазом; </a:t>
            </a:r>
            <a:endParaRPr lang="ru-RU"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ru-RU" b="1" dirty="0" smtClean="0">
                <a:solidFill>
                  <a:srgbClr val="0070C0"/>
                </a:solidFill>
                <a:latin typeface="Times New Roman" panose="02020603050405020304" pitchFamily="18" charset="0"/>
                <a:cs typeface="Times New Roman" panose="02020603050405020304" pitchFamily="18" charset="0"/>
              </a:rPr>
              <a:t>4. </a:t>
            </a:r>
            <a:r>
              <a:rPr lang="ru-RU" dirty="0" smtClean="0">
                <a:solidFill>
                  <a:srgbClr val="0070C0"/>
                </a:solidFill>
                <a:latin typeface="Times New Roman" panose="02020603050405020304" pitchFamily="18" charset="0"/>
                <a:cs typeface="Times New Roman" panose="02020603050405020304" pitchFamily="18" charset="0"/>
              </a:rPr>
              <a:t>Это </a:t>
            </a:r>
            <a:r>
              <a:rPr lang="ru-RU" dirty="0">
                <a:solidFill>
                  <a:srgbClr val="0070C0"/>
                </a:solidFill>
                <a:latin typeface="Times New Roman" panose="02020603050405020304" pitchFamily="18" charset="0"/>
                <a:cs typeface="Times New Roman" panose="02020603050405020304" pitchFamily="18" charset="0"/>
              </a:rPr>
              <a:t>финальный этап развития недуга, на котором птица признается крайне запущенной. Здесь могут наблюдаться такие тяжелые последствия, как деформированный клюв или воспаление суставов, некроз пальцев или лапок. Кожа находится в плохом состоянии, перья тоже. Если не лечить птицу, она умирает</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23403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Диагностика</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p>
        </p:txBody>
      </p:sp>
      <p:sp>
        <p:nvSpPr>
          <p:cNvPr id="3" name="Объект 2"/>
          <p:cNvSpPr>
            <a:spLocks noGrp="1"/>
          </p:cNvSpPr>
          <p:nvPr>
            <p:ph idx="1"/>
          </p:nvPr>
        </p:nvSpPr>
        <p:spPr/>
        <p:txBody>
          <a:bodyPr>
            <a:normAutofit fontScale="92500"/>
          </a:bodyPr>
          <a:lstStyle/>
          <a:p>
            <a:pPr marL="0" indent="538163" algn="just">
              <a:lnSpc>
                <a:spcPct val="15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Учитывают </a:t>
            </a:r>
            <a:r>
              <a:rPr lang="ru-RU" dirty="0">
                <a:solidFill>
                  <a:srgbClr val="0070C0"/>
                </a:solidFill>
                <a:latin typeface="Times New Roman" panose="02020603050405020304" pitchFamily="18" charset="0"/>
                <a:cs typeface="Times New Roman" panose="02020603050405020304" pitchFamily="18" charset="0"/>
              </a:rPr>
              <a:t>эпизоотологические данные, характерные клинические признаки и результаты лабораторного исследования. Из пораженных ног скальпелем или лезвием бритвы отбирают глубокий соскоб. Материал помещают в лабораторную чашку, измельчают скальпелем и добавляют двойное по объему количество 10%-</a:t>
            </a:r>
            <a:r>
              <a:rPr lang="ru-RU" dirty="0" err="1">
                <a:solidFill>
                  <a:srgbClr val="0070C0"/>
                </a:solidFill>
                <a:latin typeface="Times New Roman" panose="02020603050405020304" pitchFamily="18" charset="0"/>
                <a:cs typeface="Times New Roman" panose="02020603050405020304" pitchFamily="18" charset="0"/>
              </a:rPr>
              <a:t>го</a:t>
            </a:r>
            <a:r>
              <a:rPr lang="ru-RU" dirty="0">
                <a:solidFill>
                  <a:srgbClr val="0070C0"/>
                </a:solidFill>
                <a:latin typeface="Times New Roman" panose="02020603050405020304" pitchFamily="18" charset="0"/>
                <a:cs typeface="Times New Roman" panose="02020603050405020304" pitchFamily="18" charset="0"/>
              </a:rPr>
              <a:t> раствора щелочи или керосина. Тщательно размешивают и готовят раздавленные капли, которые рассматривают под микроскопом</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28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906" y="405467"/>
            <a:ext cx="10515600" cy="1325563"/>
          </a:xfrm>
        </p:spPr>
        <p:txBody>
          <a:bodyPr>
            <a:normAutofit/>
          </a:bodyPr>
          <a:lstStyle/>
          <a:p>
            <a:r>
              <a:rPr lang="ru-RU" b="1" dirty="0" smtClean="0">
                <a:solidFill>
                  <a:srgbClr val="0070C0"/>
                </a:solidFill>
                <a:latin typeface="Times New Roman" panose="02020603050405020304" pitchFamily="18" charset="0"/>
                <a:cs typeface="Times New Roman" panose="02020603050405020304" pitchFamily="18" charset="0"/>
              </a:rPr>
              <a:t>Лечение</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538163" algn="just">
              <a:lnSpc>
                <a:spcPct val="10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Сегодня самым эффективным и безопасным средством признаны </a:t>
            </a:r>
            <a:r>
              <a:rPr lang="ru-RU" dirty="0" err="1">
                <a:solidFill>
                  <a:srgbClr val="0070C0"/>
                </a:solidFill>
                <a:latin typeface="Times New Roman" panose="02020603050405020304" pitchFamily="18" charset="0"/>
                <a:cs typeface="Times New Roman" panose="02020603050405020304" pitchFamily="18" charset="0"/>
              </a:rPr>
              <a:t>аверсектиновая</a:t>
            </a:r>
            <a:r>
              <a:rPr lang="ru-RU" dirty="0">
                <a:solidFill>
                  <a:srgbClr val="0070C0"/>
                </a:solidFill>
                <a:latin typeface="Times New Roman" panose="02020603050405020304" pitchFamily="18" charset="0"/>
                <a:cs typeface="Times New Roman" panose="02020603050405020304" pitchFamily="18" charset="0"/>
              </a:rPr>
              <a:t> или </a:t>
            </a:r>
            <a:r>
              <a:rPr lang="ru-RU" dirty="0" err="1">
                <a:solidFill>
                  <a:srgbClr val="0070C0"/>
                </a:solidFill>
                <a:latin typeface="Times New Roman" panose="02020603050405020304" pitchFamily="18" charset="0"/>
                <a:cs typeface="Times New Roman" panose="02020603050405020304" pitchFamily="18" charset="0"/>
              </a:rPr>
              <a:t>новертиновая</a:t>
            </a:r>
            <a:r>
              <a:rPr lang="ru-RU" dirty="0">
                <a:solidFill>
                  <a:srgbClr val="0070C0"/>
                </a:solidFill>
                <a:latin typeface="Times New Roman" panose="02020603050405020304" pitchFamily="18" charset="0"/>
                <a:cs typeface="Times New Roman" panose="02020603050405020304" pitchFamily="18" charset="0"/>
              </a:rPr>
              <a:t> мази, которые не следует применять слишком часто. Они редко приводят к появлению </a:t>
            </a:r>
            <a:r>
              <a:rPr lang="ru-RU" dirty="0" smtClean="0">
                <a:solidFill>
                  <a:srgbClr val="0070C0"/>
                </a:solidFill>
                <a:latin typeface="Times New Roman" panose="02020603050405020304" pitchFamily="18" charset="0"/>
                <a:cs typeface="Times New Roman" panose="02020603050405020304" pitchFamily="18" charset="0"/>
              </a:rPr>
              <a:t>осложнений. </a:t>
            </a:r>
            <a:r>
              <a:rPr lang="ru-RU" dirty="0">
                <a:solidFill>
                  <a:srgbClr val="0070C0"/>
                </a:solidFill>
                <a:latin typeface="Times New Roman" panose="02020603050405020304" pitchFamily="18" charset="0"/>
                <a:cs typeface="Times New Roman" panose="02020603050405020304" pitchFamily="18" charset="0"/>
              </a:rPr>
              <a:t>Наносить мазь на пораженные участки следует при помощи ватной палочки, повторяя эту процедуру раз в пару дней. Однако смазывать можно и через день, особенно если случай сильно запущенный. Главное – не покрывать мазью здоровые участки кожи, смазывая лишь те места, где поселился клещ. Эта рекомендация связана с некоторой токсичностью лекарственного средства, которое, при обширном применении, может привести к интоксикации птицы</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3797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631825" algn="just">
              <a:lnSpc>
                <a:spcPct val="10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Домашние куры подлежат особому медикаментозному лечению при помощи </a:t>
            </a:r>
            <a:r>
              <a:rPr lang="ru-RU" dirty="0" err="1">
                <a:solidFill>
                  <a:srgbClr val="0070C0"/>
                </a:solidFill>
                <a:latin typeface="Times New Roman" panose="02020603050405020304" pitchFamily="18" charset="0"/>
                <a:cs typeface="Times New Roman" panose="02020603050405020304" pitchFamily="18" charset="0"/>
              </a:rPr>
              <a:t>акарицидных</a:t>
            </a:r>
            <a:r>
              <a:rPr lang="ru-RU" dirty="0">
                <a:solidFill>
                  <a:srgbClr val="0070C0"/>
                </a:solidFill>
                <a:latin typeface="Times New Roman" panose="02020603050405020304" pitchFamily="18" charset="0"/>
                <a:cs typeface="Times New Roman" panose="02020603050405020304" pitchFamily="18" charset="0"/>
              </a:rPr>
              <a:t> препаратов, способных эффективно уничтожать не только взрослых особей, но и личинок. Для этого организуются ванночки из теплого раствора </a:t>
            </a:r>
            <a:r>
              <a:rPr lang="ru-RU" dirty="0" smtClean="0">
                <a:solidFill>
                  <a:srgbClr val="0070C0"/>
                </a:solidFill>
                <a:latin typeface="Times New Roman" panose="02020603050405020304" pitchFamily="18" charset="0"/>
                <a:cs typeface="Times New Roman" panose="02020603050405020304" pitchFamily="18" charset="0"/>
              </a:rPr>
              <a:t>0,1</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перметрина</a:t>
            </a:r>
            <a:r>
              <a:rPr lang="ru-RU" dirty="0">
                <a:solidFill>
                  <a:srgbClr val="0070C0"/>
                </a:solidFill>
                <a:latin typeface="Times New Roman" panose="02020603050405020304" pitchFamily="18" charset="0"/>
                <a:cs typeface="Times New Roman" panose="02020603050405020304" pitchFamily="18" charset="0"/>
              </a:rPr>
              <a:t> или </a:t>
            </a:r>
            <a:r>
              <a:rPr lang="ru-RU" dirty="0" smtClean="0">
                <a:solidFill>
                  <a:srgbClr val="0070C0"/>
                </a:solidFill>
                <a:latin typeface="Times New Roman" panose="02020603050405020304" pitchFamily="18" charset="0"/>
                <a:cs typeface="Times New Roman" panose="02020603050405020304" pitchFamily="18" charset="0"/>
              </a:rPr>
              <a:t>0,5</a:t>
            </a:r>
            <a:r>
              <a:rPr lang="ru-RU" dirty="0">
                <a:solidFill>
                  <a:srgbClr val="0070C0"/>
                </a:solidFill>
                <a:latin typeface="Times New Roman" panose="02020603050405020304" pitchFamily="18" charset="0"/>
                <a:cs typeface="Times New Roman" panose="02020603050405020304" pitchFamily="18" charset="0"/>
              </a:rPr>
              <a:t>% препарата </a:t>
            </a:r>
            <a:r>
              <a:rPr lang="ru-RU" dirty="0" err="1">
                <a:solidFill>
                  <a:srgbClr val="0070C0"/>
                </a:solidFill>
                <a:latin typeface="Times New Roman" panose="02020603050405020304" pitchFamily="18" charset="0"/>
                <a:cs typeface="Times New Roman" panose="02020603050405020304" pitchFamily="18" charset="0"/>
              </a:rPr>
              <a:t>циодрина</a:t>
            </a:r>
            <a:r>
              <a:rPr lang="ru-RU" dirty="0">
                <a:solidFill>
                  <a:srgbClr val="0070C0"/>
                </a:solidFill>
                <a:latin typeface="Times New Roman" panose="02020603050405020304" pitchFamily="18" charset="0"/>
                <a:cs typeface="Times New Roman" panose="02020603050405020304" pitchFamily="18" charset="0"/>
              </a:rPr>
              <a:t>, в которые погружаются лапки больной птицы на пару минут. Рекомендуется придерживать при этом голову и крылья. Неплохим средством на основе спрея также считается </a:t>
            </a:r>
            <a:r>
              <a:rPr lang="ru-RU" dirty="0" err="1">
                <a:solidFill>
                  <a:srgbClr val="0070C0"/>
                </a:solidFill>
                <a:latin typeface="Times New Roman" panose="02020603050405020304" pitchFamily="18" charset="0"/>
                <a:cs typeface="Times New Roman" panose="02020603050405020304" pitchFamily="18" charset="0"/>
              </a:rPr>
              <a:t>Фронтлай</a:t>
            </a:r>
            <a:r>
              <a:rPr lang="ru-RU" dirty="0">
                <a:solidFill>
                  <a:srgbClr val="0070C0"/>
                </a:solidFill>
                <a:latin typeface="Times New Roman" panose="02020603050405020304" pitchFamily="18" charset="0"/>
                <a:cs typeface="Times New Roman" panose="02020603050405020304" pitchFamily="18" charset="0"/>
              </a:rPr>
              <a:t>, который обычно наносится на кожу ватными палочками. Так надо обрабатывать кожный покров через день или два, пока визуальные проявления недуга не исчезнут</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416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marL="0" indent="538163" algn="just">
              <a:lnSpc>
                <a:spcPct val="10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Этот недуг лечится и народными средствами. Например, можно использовать березовый деготь, как в чистом виде, так и в сочетании с керосином. Лапки больной птицы погружают в ванночку с этим средством на пару минут раз в неделю. Такое лечение можно проводить два или даже три раза. </a:t>
            </a:r>
            <a:endParaRPr lang="ru-RU" dirty="0" smtClean="0">
              <a:solidFill>
                <a:srgbClr val="0070C0"/>
              </a:solidFill>
              <a:latin typeface="Times New Roman" panose="02020603050405020304" pitchFamily="18" charset="0"/>
              <a:cs typeface="Times New Roman" panose="02020603050405020304" pitchFamily="18" charset="0"/>
            </a:endParaRPr>
          </a:p>
          <a:p>
            <a:pPr marL="0" indent="538163" algn="just">
              <a:lnSpc>
                <a:spcPct val="10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Хорошо </a:t>
            </a:r>
            <a:r>
              <a:rPr lang="ru-RU" dirty="0">
                <a:solidFill>
                  <a:srgbClr val="0070C0"/>
                </a:solidFill>
                <a:latin typeface="Times New Roman" panose="02020603050405020304" pitchFamily="18" charset="0"/>
                <a:cs typeface="Times New Roman" panose="02020603050405020304" pitchFamily="18" charset="0"/>
              </a:rPr>
              <a:t>убивает клещей и теплый березовый деготь, который удобно наносить на кожу птицы кисточкой. Если дегтя нет, можно заменить его йодом, смешанным с глицерином в равных пропорциях, и обрабатывать этой смесью больные участки примерно раз в неделю. </a:t>
            </a:r>
            <a:endParaRPr lang="ru-RU" dirty="0" smtClean="0">
              <a:solidFill>
                <a:srgbClr val="0070C0"/>
              </a:solidFill>
              <a:latin typeface="Times New Roman" panose="02020603050405020304" pitchFamily="18" charset="0"/>
              <a:cs typeface="Times New Roman" panose="02020603050405020304" pitchFamily="18" charset="0"/>
            </a:endParaRPr>
          </a:p>
          <a:p>
            <a:pPr marL="0" indent="538163" algn="just">
              <a:lnSpc>
                <a:spcPct val="10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Начальная </a:t>
            </a:r>
            <a:r>
              <a:rPr lang="ru-RU" dirty="0">
                <a:solidFill>
                  <a:srgbClr val="0070C0"/>
                </a:solidFill>
                <a:latin typeface="Times New Roman" panose="02020603050405020304" pitchFamily="18" charset="0"/>
                <a:cs typeface="Times New Roman" panose="02020603050405020304" pitchFamily="18" charset="0"/>
              </a:rPr>
              <a:t>стадия </a:t>
            </a:r>
            <a:r>
              <a:rPr lang="ru-RU" dirty="0" err="1">
                <a:solidFill>
                  <a:srgbClr val="0070C0"/>
                </a:solidFill>
                <a:latin typeface="Times New Roman" panose="02020603050405020304" pitchFamily="18" charset="0"/>
                <a:cs typeface="Times New Roman" panose="02020603050405020304" pitchFamily="18" charset="0"/>
              </a:rPr>
              <a:t>кнемидокоптоза</a:t>
            </a:r>
            <a:r>
              <a:rPr lang="ru-RU" dirty="0">
                <a:solidFill>
                  <a:srgbClr val="0070C0"/>
                </a:solidFill>
                <a:latin typeface="Times New Roman" panose="02020603050405020304" pitchFamily="18" charset="0"/>
                <a:cs typeface="Times New Roman" panose="02020603050405020304" pitchFamily="18" charset="0"/>
              </a:rPr>
              <a:t> хорошо лечится подогретыми ванночками, которые содержат 72% раствор хозяйственного мыла</a:t>
            </a:r>
            <a:r>
              <a:rPr lang="ru-RU" dirty="0" smtClean="0">
                <a:solidFill>
                  <a:srgbClr val="0070C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69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538163" algn="just">
              <a:lnSpc>
                <a:spcPct val="150000"/>
              </a:lnSpc>
              <a:spcBef>
                <a:spcPts val="0"/>
              </a:spcBef>
              <a:buNone/>
            </a:pPr>
            <a:r>
              <a:rPr lang="ru-RU" b="1" dirty="0" err="1">
                <a:solidFill>
                  <a:srgbClr val="002060"/>
                </a:solidFill>
                <a:latin typeface="Times New Roman" panose="02020603050405020304" pitchFamily="18" charset="0"/>
                <a:cs typeface="Times New Roman" panose="02020603050405020304" pitchFamily="18" charset="0"/>
              </a:rPr>
              <a:t>Кнемидокоптоз</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это заболевание, которое поражает птиц и характеризуется кожным зудом, дерматитом, снижением продуктивности, а на поздних стадиях даже некрозами фаланг. Для этого птичьего </a:t>
            </a:r>
            <a:r>
              <a:rPr lang="ru-RU" dirty="0" err="1" smtClean="0">
                <a:solidFill>
                  <a:srgbClr val="002060"/>
                </a:solidFill>
                <a:latin typeface="Times New Roman" panose="02020603050405020304" pitchFamily="18" charset="0"/>
                <a:cs typeface="Times New Roman" panose="02020603050405020304" pitchFamily="18" charset="0"/>
              </a:rPr>
              <a:t>акариоза</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характерны поражения ног, которые наблюдаются в связи с тем, что паразиты прогрызают внутри кожи своеобразные лабиринты и живут внутри них</a:t>
            </a:r>
            <a:r>
              <a:rPr lang="ru-RU" dirty="0" smtClean="0">
                <a:solidFill>
                  <a:srgbClr val="002060"/>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61656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Профилактика и меры борьбы</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p>
        </p:txBody>
      </p:sp>
      <p:sp>
        <p:nvSpPr>
          <p:cNvPr id="3" name="Объект 2"/>
          <p:cNvSpPr>
            <a:spLocks noGrp="1"/>
          </p:cNvSpPr>
          <p:nvPr>
            <p:ph idx="1"/>
          </p:nvPr>
        </p:nvSpPr>
        <p:spPr/>
        <p:txBody>
          <a:bodyPr>
            <a:normAutofit fontScale="85000" lnSpcReduction="20000"/>
          </a:bodyPr>
          <a:lstStyle/>
          <a:p>
            <a:pPr marL="0" indent="538163" algn="just">
              <a:lnSpc>
                <a:spcPct val="11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В </a:t>
            </a:r>
            <a:r>
              <a:rPr lang="ru-RU" dirty="0">
                <a:solidFill>
                  <a:srgbClr val="0070C0"/>
                </a:solidFill>
                <a:latin typeface="Times New Roman" panose="02020603050405020304" pitchFamily="18" charset="0"/>
                <a:cs typeface="Times New Roman" panose="02020603050405020304" pitchFamily="18" charset="0"/>
              </a:rPr>
              <a:t>случае выявления в хозяйстве более 10 % больной птицы поголовье целесообразно заменить здоровым. Следует тщательно отбирать племенную птицу и выполнять зоотехнические и ветеринарные требования относительно ее содержания, ухода и кормления. В теплое время года неблагополучные птичники, вольеры на один-два месяца освобождают от птицы. Молодняк выращивают отдельно от взрослой птицы.</a:t>
            </a:r>
          </a:p>
          <a:p>
            <a:pPr marL="0" indent="538163" algn="just">
              <a:lnSpc>
                <a:spcPct val="11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Проводят механическую очистку птичника, затем его </a:t>
            </a:r>
            <a:r>
              <a:rPr lang="ru-RU" dirty="0" err="1">
                <a:solidFill>
                  <a:srgbClr val="0070C0"/>
                </a:solidFill>
                <a:latin typeface="Times New Roman" panose="02020603050405020304" pitchFamily="18" charset="0"/>
                <a:cs typeface="Times New Roman" panose="02020603050405020304" pitchFamily="18" charset="0"/>
              </a:rPr>
              <a:t>дезакаризацию</a:t>
            </a:r>
            <a:r>
              <a:rPr lang="ru-RU" dirty="0">
                <a:solidFill>
                  <a:srgbClr val="0070C0"/>
                </a:solidFill>
                <a:latin typeface="Times New Roman" panose="02020603050405020304" pitchFamily="18" charset="0"/>
                <a:cs typeface="Times New Roman" panose="02020603050405020304" pitchFamily="18" charset="0"/>
              </a:rPr>
              <a:t>. Используют эмульсии, растворы из расчета 100 — 200 мл/м</a:t>
            </a:r>
            <a:r>
              <a:rPr lang="ru-RU" baseline="30000" dirty="0">
                <a:solidFill>
                  <a:srgbClr val="0070C0"/>
                </a:solidFill>
                <a:latin typeface="Times New Roman" panose="02020603050405020304" pitchFamily="18" charset="0"/>
                <a:cs typeface="Times New Roman" panose="02020603050405020304" pitchFamily="18" charset="0"/>
              </a:rPr>
              <a:t>2</a:t>
            </a:r>
            <a:r>
              <a:rPr lang="ru-RU" dirty="0">
                <a:solidFill>
                  <a:srgbClr val="0070C0"/>
                </a:solidFill>
                <a:latin typeface="Times New Roman" panose="02020603050405020304" pitchFamily="18" charset="0"/>
                <a:cs typeface="Times New Roman" panose="02020603050405020304" pitchFamily="18" charset="0"/>
              </a:rPr>
              <a:t> площади: 0,1%-й </a:t>
            </a:r>
            <a:r>
              <a:rPr lang="ru-RU" dirty="0" err="1">
                <a:solidFill>
                  <a:srgbClr val="0070C0"/>
                </a:solidFill>
                <a:latin typeface="Times New Roman" panose="02020603050405020304" pitchFamily="18" charset="0"/>
                <a:cs typeface="Times New Roman" panose="02020603050405020304" pitchFamily="18" charset="0"/>
              </a:rPr>
              <a:t>цимбуш</a:t>
            </a:r>
            <a:r>
              <a:rPr lang="ru-RU" dirty="0">
                <a:solidFill>
                  <a:srgbClr val="0070C0"/>
                </a:solidFill>
                <a:latin typeface="Times New Roman" panose="02020603050405020304" pitchFamily="18" charset="0"/>
                <a:cs typeface="Times New Roman" panose="02020603050405020304" pitchFamily="18" charset="0"/>
              </a:rPr>
              <a:t>; 0,2%-й </a:t>
            </a:r>
            <a:r>
              <a:rPr lang="ru-RU" dirty="0" err="1">
                <a:solidFill>
                  <a:srgbClr val="0070C0"/>
                </a:solidFill>
                <a:latin typeface="Times New Roman" panose="02020603050405020304" pitchFamily="18" charset="0"/>
                <a:cs typeface="Times New Roman" panose="02020603050405020304" pitchFamily="18" charset="0"/>
              </a:rPr>
              <a:t>бензофосфат</a:t>
            </a:r>
            <a:r>
              <a:rPr lang="ru-RU" dirty="0">
                <a:solidFill>
                  <a:srgbClr val="0070C0"/>
                </a:solidFill>
                <a:latin typeface="Times New Roman" panose="02020603050405020304" pitchFamily="18" charset="0"/>
                <a:cs typeface="Times New Roman" panose="02020603050405020304" pitchFamily="18" charset="0"/>
              </a:rPr>
              <a:t>; 2%-й </a:t>
            </a:r>
            <a:r>
              <a:rPr lang="ru-RU" dirty="0" err="1">
                <a:solidFill>
                  <a:srgbClr val="0070C0"/>
                </a:solidFill>
                <a:latin typeface="Times New Roman" panose="02020603050405020304" pitchFamily="18" charset="0"/>
                <a:cs typeface="Times New Roman" panose="02020603050405020304" pitchFamily="18" charset="0"/>
              </a:rPr>
              <a:t>циодрин</a:t>
            </a:r>
            <a:r>
              <a:rPr lang="ru-RU" dirty="0">
                <a:solidFill>
                  <a:srgbClr val="0070C0"/>
                </a:solidFill>
                <a:latin typeface="Times New Roman" panose="02020603050405020304" pitchFamily="18" charset="0"/>
                <a:cs typeface="Times New Roman" panose="02020603050405020304" pitchFamily="18" charset="0"/>
              </a:rPr>
              <a:t>; 3 — 5%-й горячий креолин, фенол; 5%-й </a:t>
            </a:r>
            <a:r>
              <a:rPr lang="ru-RU" dirty="0" err="1">
                <a:solidFill>
                  <a:srgbClr val="0070C0"/>
                </a:solidFill>
                <a:latin typeface="Times New Roman" panose="02020603050405020304" pitchFamily="18" charset="0"/>
                <a:cs typeface="Times New Roman" panose="02020603050405020304" pitchFamily="18" charset="0"/>
              </a:rPr>
              <a:t>ксилонафт</a:t>
            </a:r>
            <a:r>
              <a:rPr lang="ru-RU" dirty="0">
                <a:solidFill>
                  <a:srgbClr val="0070C0"/>
                </a:solidFill>
                <a:latin typeface="Times New Roman" panose="02020603050405020304" pitchFamily="18" charset="0"/>
                <a:cs typeface="Times New Roman" panose="02020603050405020304" pitchFamily="18" charset="0"/>
              </a:rPr>
              <a:t>. При свободном содержании птицы готовят смеси для купания из серы, табака и песка или серы, извести и песка (1:1:8), насыпают их в широкие и неглубокие ящики</a:t>
            </a: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76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538163" algn="just">
              <a:lnSpc>
                <a:spcPct val="150000"/>
              </a:lnSpc>
              <a:spcBef>
                <a:spcPts val="0"/>
              </a:spcBef>
              <a:buNone/>
            </a:pPr>
            <a:r>
              <a:rPr lang="ru-RU" dirty="0">
                <a:solidFill>
                  <a:srgbClr val="002060"/>
                </a:solidFill>
                <a:latin typeface="Times New Roman" panose="02020603050405020304" pitchFamily="18" charset="0"/>
                <a:cs typeface="Times New Roman" panose="02020603050405020304" pitchFamily="18" charset="0"/>
              </a:rPr>
              <a:t>Такая активность паразитов приводит к тому, что роговые чешуйки, покрывающие птичьи лапки, приподнимаются. Одновременно с этим кожный покров в области плюсны приобретает бугристую форму. Клещи-возбудители заболевания своими действиями приводят не только к механическому разрушению участков кожного покрова, но и отравляют организм птицы</a:t>
            </a:r>
            <a:r>
              <a:rPr lang="ru-RU" dirty="0" smtClean="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84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0070C0"/>
                </a:solidFill>
                <a:latin typeface="Times New Roman" panose="02020603050405020304" pitchFamily="18" charset="0"/>
                <a:cs typeface="Times New Roman" panose="02020603050405020304" pitchFamily="18" charset="0"/>
              </a:rPr>
              <a:t>Возбудители </a:t>
            </a:r>
            <a:r>
              <a:rPr lang="ru-RU" b="1" dirty="0" smtClean="0">
                <a:solidFill>
                  <a:srgbClr val="0070C0"/>
                </a:solidFill>
                <a:latin typeface="Times New Roman" panose="02020603050405020304" pitchFamily="18" charset="0"/>
                <a:cs typeface="Times New Roman" panose="02020603050405020304" pitchFamily="18" charset="0"/>
              </a:rPr>
              <a:t>заболевания</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538163" algn="just">
              <a:lnSpc>
                <a:spcPct val="150000"/>
              </a:lnSpc>
              <a:spcBef>
                <a:spcPts val="0"/>
              </a:spcBef>
              <a:buNone/>
            </a:pPr>
            <a:r>
              <a:rPr lang="ru-RU" dirty="0" err="1">
                <a:solidFill>
                  <a:srgbClr val="0070C0"/>
                </a:solidFill>
                <a:latin typeface="Times New Roman" panose="02020603050405020304" pitchFamily="18" charset="0"/>
                <a:cs typeface="Times New Roman" panose="02020603050405020304" pitchFamily="18" charset="0"/>
              </a:rPr>
              <a:t>Кнемидокоптоз</a:t>
            </a:r>
            <a:r>
              <a:rPr lang="ru-RU" dirty="0">
                <a:solidFill>
                  <a:srgbClr val="0070C0"/>
                </a:solidFill>
                <a:latin typeface="Times New Roman" panose="02020603050405020304" pitchFamily="18" charset="0"/>
                <a:cs typeface="Times New Roman" panose="02020603050405020304" pitchFamily="18" charset="0"/>
              </a:rPr>
              <a:t> является паразитарным заболеванием, которое встречается только у птиц и вызывается клещами, относящимися к роду </a:t>
            </a:r>
            <a:r>
              <a:rPr lang="ru-RU" dirty="0" err="1">
                <a:solidFill>
                  <a:srgbClr val="0070C0"/>
                </a:solidFill>
                <a:latin typeface="Times New Roman" panose="02020603050405020304" pitchFamily="18" charset="0"/>
                <a:cs typeface="Times New Roman" panose="02020603050405020304" pitchFamily="18" charset="0"/>
              </a:rPr>
              <a:t>Knemidocoptes</a:t>
            </a:r>
            <a:r>
              <a:rPr lang="ru-RU" dirty="0">
                <a:solidFill>
                  <a:srgbClr val="0070C0"/>
                </a:solidFill>
                <a:latin typeface="Times New Roman" panose="02020603050405020304" pitchFamily="18" charset="0"/>
                <a:cs typeface="Times New Roman" panose="02020603050405020304" pitchFamily="18" charset="0"/>
              </a:rPr>
              <a:t>. Чаще всего в условиях лаборатории выявляется возбудитель под названием </a:t>
            </a:r>
            <a:r>
              <a:rPr lang="ru-RU" dirty="0" err="1">
                <a:solidFill>
                  <a:srgbClr val="0070C0"/>
                </a:solidFill>
                <a:latin typeface="Times New Roman" panose="02020603050405020304" pitchFamily="18" charset="0"/>
                <a:cs typeface="Times New Roman" panose="02020603050405020304" pitchFamily="18" charset="0"/>
              </a:rPr>
              <a:t>Knemidocoptes</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mutans</a:t>
            </a:r>
            <a:r>
              <a:rPr lang="ru-RU" dirty="0">
                <a:solidFill>
                  <a:srgbClr val="0070C0"/>
                </a:solidFill>
                <a:latin typeface="Times New Roman" panose="02020603050405020304" pitchFamily="18" charset="0"/>
                <a:cs typeface="Times New Roman" panose="02020603050405020304" pitchFamily="18" charset="0"/>
              </a:rPr>
              <a:t>, однако встречается также и </a:t>
            </a:r>
            <a:r>
              <a:rPr lang="ru-RU" dirty="0" err="1">
                <a:solidFill>
                  <a:srgbClr val="0070C0"/>
                </a:solidFill>
                <a:latin typeface="Times New Roman" panose="02020603050405020304" pitchFamily="18" charset="0"/>
                <a:cs typeface="Times New Roman" panose="02020603050405020304" pitchFamily="18" charset="0"/>
              </a:rPr>
              <a:t>Knemidocoptes</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gallinae</a:t>
            </a:r>
            <a:r>
              <a:rPr lang="ru-RU" dirty="0">
                <a:solidFill>
                  <a:srgbClr val="0070C0"/>
                </a:solidFill>
                <a:latin typeface="Times New Roman" panose="02020603050405020304" pitchFamily="18" charset="0"/>
                <a:cs typeface="Times New Roman" panose="02020603050405020304" pitchFamily="18" charset="0"/>
              </a:rPr>
              <a:t>. Форма этих клещей овальная, а поверхность туловища окрашена в серый цвет с желтоватым отливом</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56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395319"/>
            <a:ext cx="10515600" cy="4897904"/>
          </a:xfrm>
        </p:spPr>
        <p:txBody>
          <a:bodyPr>
            <a:normAutofit fontScale="92500" lnSpcReduction="10000"/>
          </a:bodyPr>
          <a:lstStyle/>
          <a:p>
            <a:pPr marL="0" indent="538163" algn="just">
              <a:lnSpc>
                <a:spcPct val="12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Самые крупные особи редко превышают размер в </a:t>
            </a:r>
            <a:r>
              <a:rPr lang="ru-RU" dirty="0" smtClean="0">
                <a:solidFill>
                  <a:srgbClr val="0070C0"/>
                </a:solidFill>
                <a:latin typeface="Times New Roman" panose="02020603050405020304" pitchFamily="18" charset="0"/>
                <a:cs typeface="Times New Roman" panose="02020603050405020304" pitchFamily="18" charset="0"/>
              </a:rPr>
              <a:t>0,5 </a:t>
            </a:r>
            <a:r>
              <a:rPr lang="ru-RU" dirty="0">
                <a:solidFill>
                  <a:srgbClr val="0070C0"/>
                </a:solidFill>
                <a:latin typeface="Times New Roman" panose="02020603050405020304" pitchFamily="18" charset="0"/>
                <a:cs typeface="Times New Roman" panose="02020603050405020304" pitchFamily="18" charset="0"/>
              </a:rPr>
              <a:t>мм, при этом самки гораздо крупнее самцов. Хитин у таких клещей покрыт параллельными черточками и редкими недлинными щетинками. Основным рационом у клещей является тканевая жидкость и клетки кожного покрова, которые они поедают, прогрызая ходы прямо в эпидермисе. </a:t>
            </a:r>
            <a:endParaRPr lang="ru-RU" dirty="0" smtClean="0">
              <a:solidFill>
                <a:srgbClr val="0070C0"/>
              </a:solidFill>
              <a:latin typeface="Times New Roman" panose="02020603050405020304" pitchFamily="18" charset="0"/>
              <a:cs typeface="Times New Roman" panose="02020603050405020304" pitchFamily="18" charset="0"/>
            </a:endParaRPr>
          </a:p>
          <a:p>
            <a:pPr marL="0" indent="538163" algn="just">
              <a:lnSpc>
                <a:spcPct val="120000"/>
              </a:lnSpc>
              <a:spcBef>
                <a:spcPts val="0"/>
              </a:spcBef>
              <a:buNone/>
            </a:pPr>
            <a:r>
              <a:rPr lang="ru-RU" dirty="0" smtClean="0">
                <a:solidFill>
                  <a:srgbClr val="0070C0"/>
                </a:solidFill>
                <a:latin typeface="Times New Roman" panose="02020603050405020304" pitchFamily="18" charset="0"/>
                <a:cs typeface="Times New Roman" panose="02020603050405020304" pitchFamily="18" charset="0"/>
              </a:rPr>
              <a:t>Самки </a:t>
            </a:r>
            <a:r>
              <a:rPr lang="ru-RU" dirty="0">
                <a:solidFill>
                  <a:srgbClr val="0070C0"/>
                </a:solidFill>
                <a:latin typeface="Times New Roman" panose="02020603050405020304" pitchFamily="18" charset="0"/>
                <a:cs typeface="Times New Roman" panose="02020603050405020304" pitchFamily="18" charset="0"/>
              </a:rPr>
              <a:t>совершают кладку </a:t>
            </a:r>
            <a:r>
              <a:rPr lang="ru-RU" dirty="0" err="1">
                <a:solidFill>
                  <a:srgbClr val="0070C0"/>
                </a:solidFill>
                <a:latin typeface="Times New Roman" panose="02020603050405020304" pitchFamily="18" charset="0"/>
                <a:cs typeface="Times New Roman" panose="02020603050405020304" pitchFamily="18" charset="0"/>
              </a:rPr>
              <a:t>внутрикожно</a:t>
            </a:r>
            <a:r>
              <a:rPr lang="ru-RU" dirty="0">
                <a:solidFill>
                  <a:srgbClr val="0070C0"/>
                </a:solidFill>
                <a:latin typeface="Times New Roman" panose="02020603050405020304" pitchFamily="18" charset="0"/>
                <a:cs typeface="Times New Roman" panose="02020603050405020304" pitchFamily="18" charset="0"/>
              </a:rPr>
              <a:t>. Молодняк проходит несколько стадий развития, превращаясь во взрослую особь за несколько недель, обычно за 3-4. Клещ устойчив к выживанию во внешней среде и может продержаться до 9 дней, в зависимости от температурного режима и влажности</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51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7473514" y="3022279"/>
            <a:ext cx="4373857" cy="3657599"/>
          </a:xfrm>
          <a:prstGeom prst="rect">
            <a:avLst/>
          </a:prstGeom>
        </p:spPr>
      </p:pic>
      <p:sp>
        <p:nvSpPr>
          <p:cNvPr id="3" name="Объект 2"/>
          <p:cNvSpPr>
            <a:spLocks noGrp="1"/>
          </p:cNvSpPr>
          <p:nvPr>
            <p:ph idx="1"/>
          </p:nvPr>
        </p:nvSpPr>
        <p:spPr>
          <a:xfrm>
            <a:off x="871182" y="161249"/>
            <a:ext cx="10515600" cy="4351338"/>
          </a:xfrm>
        </p:spPr>
        <p:txBody>
          <a:bodyPr/>
          <a:lstStyle/>
          <a:p>
            <a:pPr marL="0" indent="538163" algn="just">
              <a:lnSpc>
                <a:spcPct val="150000"/>
              </a:lnSpc>
              <a:spcBef>
                <a:spcPts val="0"/>
              </a:spcBef>
              <a:buNone/>
            </a:pPr>
            <a:r>
              <a:rPr lang="ru-RU" dirty="0">
                <a:solidFill>
                  <a:srgbClr val="0070C0"/>
                </a:solidFill>
                <a:latin typeface="Times New Roman" panose="02020603050405020304" pitchFamily="18" charset="0"/>
                <a:cs typeface="Times New Roman" panose="02020603050405020304" pitchFamily="18" charset="0"/>
              </a:rPr>
              <a:t>Увидеть </a:t>
            </a:r>
            <a:r>
              <a:rPr lang="ru-RU" dirty="0" smtClean="0">
                <a:solidFill>
                  <a:srgbClr val="0070C0"/>
                </a:solidFill>
                <a:latin typeface="Times New Roman" panose="02020603050405020304" pitchFamily="18" charset="0"/>
                <a:cs typeface="Times New Roman" panose="02020603050405020304" pitchFamily="18" charset="0"/>
              </a:rPr>
              <a:t>клеща </a:t>
            </a:r>
            <a:r>
              <a:rPr lang="ru-RU" dirty="0">
                <a:solidFill>
                  <a:srgbClr val="0070C0"/>
                </a:solidFill>
                <a:latin typeface="Times New Roman" panose="02020603050405020304" pitchFamily="18" charset="0"/>
                <a:cs typeface="Times New Roman" panose="02020603050405020304" pitchFamily="18" charset="0"/>
              </a:rPr>
              <a:t>своими глазами достаточно трудно, поскольку они слишком малы. Определить </a:t>
            </a:r>
            <a:r>
              <a:rPr lang="ru-RU" dirty="0" err="1">
                <a:solidFill>
                  <a:srgbClr val="0070C0"/>
                </a:solidFill>
                <a:latin typeface="Times New Roman" panose="02020603050405020304" pitchFamily="18" charset="0"/>
                <a:cs typeface="Times New Roman" panose="02020603050405020304" pitchFamily="18" charset="0"/>
              </a:rPr>
              <a:t>кнемидокоптоз</a:t>
            </a:r>
            <a:r>
              <a:rPr lang="ru-RU" dirty="0">
                <a:solidFill>
                  <a:srgbClr val="0070C0"/>
                </a:solidFill>
                <a:latin typeface="Times New Roman" panose="02020603050405020304" pitchFamily="18" charset="0"/>
                <a:cs typeface="Times New Roman" panose="02020603050405020304" pitchFamily="18" charset="0"/>
              </a:rPr>
              <a:t> на начальной стадии – это фактически невыполнимая задача, ведь болезнь обладает пролонгированным инкубационным </a:t>
            </a:r>
            <a:r>
              <a:rPr lang="ru-RU" dirty="0" smtClean="0">
                <a:solidFill>
                  <a:srgbClr val="0070C0"/>
                </a:solidFill>
                <a:latin typeface="Times New Roman" panose="02020603050405020304" pitchFamily="18" charset="0"/>
                <a:cs typeface="Times New Roman" panose="02020603050405020304" pitchFamily="18" charset="0"/>
              </a:rPr>
              <a:t>периодом. </a:t>
            </a: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600438" y="3039036"/>
            <a:ext cx="3366157" cy="3657599"/>
          </a:xfrm>
          <a:prstGeom prst="rect">
            <a:avLst/>
          </a:prstGeom>
        </p:spPr>
      </p:pic>
      <p:pic>
        <p:nvPicPr>
          <p:cNvPr id="5" name="Рисунок 4"/>
          <p:cNvPicPr>
            <a:picLocks noChangeAspect="1"/>
          </p:cNvPicPr>
          <p:nvPr/>
        </p:nvPicPr>
        <p:blipFill>
          <a:blip r:embed="rId4"/>
          <a:stretch>
            <a:fillRect/>
          </a:stretch>
        </p:blipFill>
        <p:spPr>
          <a:xfrm>
            <a:off x="3944426" y="3039036"/>
            <a:ext cx="3529088" cy="3640843"/>
          </a:xfrm>
          <a:prstGeom prst="rect">
            <a:avLst/>
          </a:prstGeom>
        </p:spPr>
      </p:pic>
    </p:spTree>
    <p:extLst>
      <p:ext uri="{BB962C8B-B14F-4D97-AF65-F5344CB8AC3E}">
        <p14:creationId xmlns:p14="http://schemas.microsoft.com/office/powerpoint/2010/main" val="42202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538163" algn="just">
              <a:lnSpc>
                <a:spcPct val="150000"/>
              </a:lnSpc>
              <a:spcBef>
                <a:spcPts val="0"/>
              </a:spcBef>
              <a:buNone/>
            </a:pPr>
            <a:r>
              <a:rPr lang="ru-RU" b="1" dirty="0">
                <a:solidFill>
                  <a:srgbClr val="0070C0"/>
                </a:solidFill>
                <a:latin typeface="Times New Roman" panose="02020603050405020304" pitchFamily="18" charset="0"/>
                <a:cs typeface="Times New Roman" panose="02020603050405020304" pitchFamily="18" charset="0"/>
              </a:rPr>
              <a:t>Цикл развития</a:t>
            </a:r>
            <a:r>
              <a:rPr lang="ru-RU" dirty="0">
                <a:solidFill>
                  <a:srgbClr val="0070C0"/>
                </a:solidFill>
                <a:latin typeface="Times New Roman" panose="02020603050405020304" pitchFamily="18" charset="0"/>
                <a:cs typeface="Times New Roman" panose="02020603050405020304" pitchFamily="18" charset="0"/>
              </a:rPr>
              <a:t>. Клещи проходят в своем развитии стадии личинки, </a:t>
            </a:r>
            <a:r>
              <a:rPr lang="ru-RU" dirty="0" err="1">
                <a:solidFill>
                  <a:srgbClr val="0070C0"/>
                </a:solidFill>
                <a:latin typeface="Times New Roman" panose="02020603050405020304" pitchFamily="18" charset="0"/>
                <a:cs typeface="Times New Roman" panose="02020603050405020304" pitchFamily="18" charset="0"/>
              </a:rPr>
              <a:t>протонимфы</a:t>
            </a:r>
            <a:r>
              <a:rPr lang="ru-RU" dirty="0">
                <a:solidFill>
                  <a:srgbClr val="0070C0"/>
                </a:solidFill>
                <a:latin typeface="Times New Roman" panose="02020603050405020304" pitchFamily="18" charset="0"/>
                <a:cs typeface="Times New Roman" panose="02020603050405020304" pitchFamily="18" charset="0"/>
              </a:rPr>
              <a:t>, </a:t>
            </a:r>
            <a:r>
              <a:rPr lang="ru-RU" dirty="0" err="1">
                <a:solidFill>
                  <a:srgbClr val="0070C0"/>
                </a:solidFill>
                <a:latin typeface="Times New Roman" panose="02020603050405020304" pitchFamily="18" charset="0"/>
                <a:cs typeface="Times New Roman" panose="02020603050405020304" pitchFamily="18" charset="0"/>
              </a:rPr>
              <a:t>телеонимфы</a:t>
            </a:r>
            <a:r>
              <a:rPr lang="ru-RU" dirty="0">
                <a:solidFill>
                  <a:srgbClr val="0070C0"/>
                </a:solidFill>
                <a:latin typeface="Times New Roman" panose="02020603050405020304" pitchFamily="18" charset="0"/>
                <a:cs typeface="Times New Roman" panose="02020603050405020304" pitchFamily="18" charset="0"/>
              </a:rPr>
              <a:t> и имаго. Самки проделывают в коже ходы и откладывают </a:t>
            </a:r>
            <a:r>
              <a:rPr lang="ru-RU" dirty="0" smtClean="0">
                <a:solidFill>
                  <a:srgbClr val="0070C0"/>
                </a:solidFill>
                <a:latin typeface="Times New Roman" panose="02020603050405020304" pitchFamily="18" charset="0"/>
                <a:cs typeface="Times New Roman" panose="02020603050405020304" pitchFamily="18" charset="0"/>
              </a:rPr>
              <a:t>6-8 </a:t>
            </a:r>
            <a:r>
              <a:rPr lang="ru-RU" dirty="0">
                <a:solidFill>
                  <a:srgbClr val="0070C0"/>
                </a:solidFill>
                <a:latin typeface="Times New Roman" panose="02020603050405020304" pitchFamily="18" charset="0"/>
                <a:cs typeface="Times New Roman" panose="02020603050405020304" pitchFamily="18" charset="0"/>
              </a:rPr>
              <a:t>личинок, иногда яйца. Развитие возбудителя длится </a:t>
            </a:r>
            <a:r>
              <a:rPr lang="ru-RU" dirty="0" smtClean="0">
                <a:solidFill>
                  <a:srgbClr val="0070C0"/>
                </a:solidFill>
                <a:latin typeface="Times New Roman" panose="02020603050405020304" pitchFamily="18" charset="0"/>
                <a:cs typeface="Times New Roman" panose="02020603050405020304" pitchFamily="18" charset="0"/>
              </a:rPr>
              <a:t>20-26 </a:t>
            </a:r>
            <a:r>
              <a:rPr lang="ru-RU" dirty="0">
                <a:solidFill>
                  <a:srgbClr val="0070C0"/>
                </a:solidFill>
                <a:latin typeface="Times New Roman" panose="02020603050405020304" pitchFamily="18" charset="0"/>
                <a:cs typeface="Times New Roman" panose="02020603050405020304" pitchFamily="18" charset="0"/>
              </a:rPr>
              <a:t>суток. Клещи питаются лимфой, воспалительным экссудатом и эпителием кожи. Во внешней среде они живут </a:t>
            </a:r>
            <a:r>
              <a:rPr lang="ru-RU" dirty="0" smtClean="0">
                <a:solidFill>
                  <a:srgbClr val="0070C0"/>
                </a:solidFill>
                <a:latin typeface="Times New Roman" panose="02020603050405020304" pitchFamily="18" charset="0"/>
                <a:cs typeface="Times New Roman" panose="02020603050405020304" pitchFamily="18" charset="0"/>
              </a:rPr>
              <a:t>5-10 </a:t>
            </a:r>
            <a:r>
              <a:rPr lang="ru-RU" dirty="0">
                <a:solidFill>
                  <a:srgbClr val="0070C0"/>
                </a:solidFill>
                <a:latin typeface="Times New Roman" panose="02020603050405020304" pitchFamily="18" charset="0"/>
                <a:cs typeface="Times New Roman" panose="02020603050405020304" pitchFamily="18" charset="0"/>
              </a:rPr>
              <a:t>суток, а в сухом и теплом помещении погибают через несколько часов</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9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Эпизоотология</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529789"/>
            <a:ext cx="10515600" cy="5032375"/>
          </a:xfrm>
        </p:spPr>
        <p:txBody>
          <a:bodyPr>
            <a:normAutofit fontScale="85000" lnSpcReduction="10000"/>
          </a:bodyPr>
          <a:lstStyle/>
          <a:p>
            <a:pPr marL="0" indent="538163" algn="just">
              <a:lnSpc>
                <a:spcPct val="120000"/>
              </a:lnSpc>
              <a:spcBef>
                <a:spcPts val="0"/>
              </a:spcBef>
              <a:buNone/>
            </a:pPr>
            <a:r>
              <a:rPr lang="ru-RU" dirty="0" err="1" smtClean="0">
                <a:solidFill>
                  <a:srgbClr val="0070C0"/>
                </a:solidFill>
                <a:latin typeface="Times New Roman" panose="02020603050405020304" pitchFamily="18" charset="0"/>
                <a:cs typeface="Times New Roman" panose="02020603050405020304" pitchFamily="18" charset="0"/>
              </a:rPr>
              <a:t>Кнемидокоптозом</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могут болеть куры и канарейки, фазаны, голуби, домашние индейки, попугаи, а также некрупные птицы из семейства воробьиных. В то время как у здоровых особей заболевание протекает </a:t>
            </a:r>
            <a:r>
              <a:rPr lang="ru-RU" dirty="0" err="1">
                <a:solidFill>
                  <a:srgbClr val="0070C0"/>
                </a:solidFill>
                <a:latin typeface="Times New Roman" panose="02020603050405020304" pitchFamily="18" charset="0"/>
                <a:cs typeface="Times New Roman" panose="02020603050405020304" pitchFamily="18" charset="0"/>
              </a:rPr>
              <a:t>субклинически</a:t>
            </a:r>
            <a:r>
              <a:rPr lang="ru-RU" dirty="0">
                <a:solidFill>
                  <a:srgbClr val="0070C0"/>
                </a:solidFill>
                <a:latin typeface="Times New Roman" panose="02020603050405020304" pitchFamily="18" charset="0"/>
                <a:cs typeface="Times New Roman" panose="02020603050405020304" pitchFamily="18" charset="0"/>
              </a:rPr>
              <a:t>, птицы, испытывающие стресс или страдающие от посторонних заболеваний, начинают страдать от патологических изменений, вызванных беспрепятственным размножением клещей. Такие изменения могут отражаться на состоянии лапок, клюва и клоаки</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Источником инвазии являются больные птицы. </a:t>
            </a:r>
            <a:r>
              <a:rPr lang="ru-RU" dirty="0" smtClean="0">
                <a:solidFill>
                  <a:srgbClr val="0070C0"/>
                </a:solidFill>
                <a:latin typeface="Times New Roman" panose="02020603050405020304" pitchFamily="18" charset="0"/>
                <a:cs typeface="Times New Roman" panose="02020603050405020304" pitchFamily="18" charset="0"/>
              </a:rPr>
              <a:t>Птица болеет </a:t>
            </a:r>
            <a:r>
              <a:rPr lang="ru-RU" dirty="0">
                <a:solidFill>
                  <a:srgbClr val="0070C0"/>
                </a:solidFill>
                <a:latin typeface="Times New Roman" panose="02020603050405020304" pitchFamily="18" charset="0"/>
                <a:cs typeface="Times New Roman" panose="02020603050405020304" pitchFamily="18" charset="0"/>
              </a:rPr>
              <a:t>с 5 </a:t>
            </a:r>
            <a:r>
              <a:rPr lang="ru-RU" dirty="0" smtClean="0">
                <a:solidFill>
                  <a:srgbClr val="0070C0"/>
                </a:solidFill>
                <a:latin typeface="Times New Roman" panose="02020603050405020304" pitchFamily="18" charset="0"/>
                <a:cs typeface="Times New Roman" panose="02020603050405020304" pitchFamily="18" charset="0"/>
              </a:rPr>
              <a:t>- </a:t>
            </a:r>
            <a:r>
              <a:rPr lang="ru-RU" dirty="0">
                <a:solidFill>
                  <a:srgbClr val="0070C0"/>
                </a:solidFill>
                <a:latin typeface="Times New Roman" panose="02020603050405020304" pitchFamily="18" charset="0"/>
                <a:cs typeface="Times New Roman" panose="02020603050405020304" pitchFamily="18" charset="0"/>
              </a:rPr>
              <a:t>6-месячного возраста (часто в возрасте </a:t>
            </a:r>
            <a:r>
              <a:rPr lang="ru-RU" dirty="0" smtClean="0">
                <a:solidFill>
                  <a:srgbClr val="0070C0"/>
                </a:solidFill>
                <a:latin typeface="Times New Roman" panose="02020603050405020304" pitchFamily="18" charset="0"/>
                <a:cs typeface="Times New Roman" panose="02020603050405020304" pitchFamily="18" charset="0"/>
              </a:rPr>
              <a:t>2-3-х </a:t>
            </a:r>
            <a:r>
              <a:rPr lang="ru-RU" dirty="0">
                <a:solidFill>
                  <a:srgbClr val="0070C0"/>
                </a:solidFill>
                <a:latin typeface="Times New Roman" panose="02020603050405020304" pitchFamily="18" charset="0"/>
                <a:cs typeface="Times New Roman" panose="02020603050405020304" pitchFamily="18" charset="0"/>
              </a:rPr>
              <a:t>лет). Распространению инвазии способствует скученное содержание в темных, загрязненных помещениях и неполноценное кормление </a:t>
            </a:r>
            <a:r>
              <a:rPr lang="ru-RU" dirty="0" smtClean="0">
                <a:solidFill>
                  <a:srgbClr val="0070C0"/>
                </a:solidFill>
                <a:latin typeface="Times New Roman" panose="02020603050405020304" pitchFamily="18" charset="0"/>
                <a:cs typeface="Times New Roman" panose="02020603050405020304" pitchFamily="18" charset="0"/>
              </a:rPr>
              <a:t>птицы. </a:t>
            </a:r>
            <a:r>
              <a:rPr lang="ru-RU" dirty="0">
                <a:solidFill>
                  <a:srgbClr val="0070C0"/>
                </a:solidFill>
                <a:latin typeface="Times New Roman" panose="02020603050405020304" pitchFamily="18" charset="0"/>
                <a:cs typeface="Times New Roman" panose="02020603050405020304" pitchFamily="18" charset="0"/>
              </a:rPr>
              <a:t>Здоровые птицы заражаются во время контакта с больными, а также через предметы ухода, клетки, гнезда</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33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538163" algn="just">
              <a:lnSpc>
                <a:spcPct val="100000"/>
              </a:lnSpc>
              <a:spcBef>
                <a:spcPts val="0"/>
              </a:spcBef>
              <a:buNone/>
            </a:pPr>
            <a:r>
              <a:rPr lang="ru-RU" dirty="0" err="1">
                <a:solidFill>
                  <a:srgbClr val="0070C0"/>
                </a:solidFill>
                <a:latin typeface="Times New Roman" panose="02020603050405020304" pitchFamily="18" charset="0"/>
                <a:cs typeface="Times New Roman" panose="02020603050405020304" pitchFamily="18" charset="0"/>
              </a:rPr>
              <a:t>Кнемидокоптоз</a:t>
            </a:r>
            <a:r>
              <a:rPr lang="ru-RU" dirty="0">
                <a:solidFill>
                  <a:srgbClr val="0070C0"/>
                </a:solidFill>
                <a:latin typeface="Times New Roman" panose="02020603050405020304" pitchFamily="18" charset="0"/>
                <a:cs typeface="Times New Roman" panose="02020603050405020304" pitchFamily="18" charset="0"/>
              </a:rPr>
              <a:t> можно назвать сезонным заболеванием, однако у попугаев, а также декоративных и певчих птиц, заражение может проявляться вне зависимости от времени года. А вот дикие или живущие на домашнем подворье птицы могут страдать от обострений </a:t>
            </a:r>
            <a:r>
              <a:rPr lang="ru-RU" dirty="0" err="1">
                <a:solidFill>
                  <a:srgbClr val="0070C0"/>
                </a:solidFill>
                <a:latin typeface="Times New Roman" panose="02020603050405020304" pitchFamily="18" charset="0"/>
                <a:cs typeface="Times New Roman" panose="02020603050405020304" pitchFamily="18" charset="0"/>
              </a:rPr>
              <a:t>кнемидокоптоза</a:t>
            </a:r>
            <a:r>
              <a:rPr lang="ru-RU" dirty="0">
                <a:solidFill>
                  <a:srgbClr val="0070C0"/>
                </a:solidFill>
                <a:latin typeface="Times New Roman" panose="02020603050405020304" pitchFamily="18" charset="0"/>
                <a:cs typeface="Times New Roman" panose="02020603050405020304" pitchFamily="18" charset="0"/>
              </a:rPr>
              <a:t> в весенний и летний период. В холодное время года клещи размножаются с неохотой и ведут себя не слишком активно, поэтому у больных птиц не наблюдается ярких симптомов болезни. Однако часть клещей может успешно перезимовать и вновь начать размножаться. Именно поэтому специалисты рекомендуют каждую весну заниматься осмотром кур и отправлять подозрительных птиц на анализы</a:t>
            </a:r>
            <a:r>
              <a:rPr lang="ru-RU" dirty="0" smtClean="0">
                <a:solidFill>
                  <a:srgbClr val="0070C0"/>
                </a:solidFill>
                <a:latin typeface="Times New Roman" panose="02020603050405020304" pitchFamily="18" charset="0"/>
                <a:cs typeface="Times New Roman" panose="02020603050405020304" pitchFamily="18" charset="0"/>
              </a:rPr>
              <a:t>. </a:t>
            </a:r>
            <a:endParaRPr lang="ru-RU"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9808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1498</Words>
  <Application>Microsoft Office PowerPoint</Application>
  <PresentationFormat>Широкоэкранный</PresentationFormat>
  <Paragraphs>35</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Calibri Light</vt:lpstr>
      <vt:lpstr>Times New Roman</vt:lpstr>
      <vt:lpstr>Тема Office</vt:lpstr>
      <vt:lpstr>КНЕМИДОКОПТОЗ</vt:lpstr>
      <vt:lpstr>Презентация PowerPoint</vt:lpstr>
      <vt:lpstr>Презентация PowerPoint</vt:lpstr>
      <vt:lpstr>Возбудители заболевания</vt:lpstr>
      <vt:lpstr>Презентация PowerPoint</vt:lpstr>
      <vt:lpstr>Презентация PowerPoint</vt:lpstr>
      <vt:lpstr>Презентация PowerPoint</vt:lpstr>
      <vt:lpstr>Эпизоотология</vt:lpstr>
      <vt:lpstr>Презентация PowerPoint</vt:lpstr>
      <vt:lpstr>Патогенез </vt:lpstr>
      <vt:lpstr>Презентация PowerPoint</vt:lpstr>
      <vt:lpstr>Симптомы болезни </vt:lpstr>
      <vt:lpstr>Презентация PowerPoint</vt:lpstr>
      <vt:lpstr>Презентация PowerPoint</vt:lpstr>
      <vt:lpstr>Стадии течения болезни </vt:lpstr>
      <vt:lpstr>Диагностика </vt:lpstr>
      <vt:lpstr>Лечение</vt:lpstr>
      <vt:lpstr>Презентация PowerPoint</vt:lpstr>
      <vt:lpstr>Презентация PowerPoint</vt:lpstr>
      <vt:lpstr>Профилактика и меры борьбы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КНЕМИДОКОПТОЗ</dc:title>
  <dc:creator>Елена Светлакова</dc:creator>
  <cp:lastModifiedBy>Home</cp:lastModifiedBy>
  <cp:revision>20</cp:revision>
  <dcterms:created xsi:type="dcterms:W3CDTF">2021-04-12T17:01:34Z</dcterms:created>
  <dcterms:modified xsi:type="dcterms:W3CDTF">2024-05-07T10:43:03Z</dcterms:modified>
</cp:coreProperties>
</file>